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1" i="1" dirty="0"/>
              <a:t>Recombinant selection with pBR322—insertional</a:t>
            </a:r>
            <a:br>
              <a:rPr lang="en-US" sz="2800" b="1" i="1" dirty="0"/>
            </a:br>
            <a:r>
              <a:rPr lang="en-US" sz="2800" b="1" i="1" dirty="0"/>
              <a:t>inactivation of an antibiotic resistance gene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3" t="13294" r="25037" b="16288"/>
          <a:stretch/>
        </p:blipFill>
        <p:spPr bwMode="auto">
          <a:xfrm>
            <a:off x="990600" y="1706747"/>
            <a:ext cx="6858000" cy="51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/>
              <a:t>Insertional inactivation does not always involve </a:t>
            </a:r>
            <a:r>
              <a:rPr lang="en-US" sz="2800" b="1" i="1" dirty="0" smtClean="0"/>
              <a:t>antibiotic resistance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1" t="45040" r="27491" b="7954"/>
          <a:stretch/>
        </p:blipFill>
        <p:spPr bwMode="auto">
          <a:xfrm>
            <a:off x="873495" y="1371600"/>
            <a:ext cx="6060705" cy="48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5" t="16667" r="24702" b="25794"/>
          <a:stretch/>
        </p:blipFill>
        <p:spPr bwMode="auto">
          <a:xfrm>
            <a:off x="609600" y="304800"/>
            <a:ext cx="7315200" cy="60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Introduction of phage DNA into bacterial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dirty="0"/>
              <a:t>There are two different methods by which a recombinant DNA molecule constructed </a:t>
            </a:r>
            <a:r>
              <a:rPr lang="en-US" sz="2400" dirty="0" smtClean="0"/>
              <a:t>with a </a:t>
            </a:r>
            <a:r>
              <a:rPr lang="en-US" sz="2400" dirty="0"/>
              <a:t>phage vector can be introduced into a bacterial cell: transfection and </a:t>
            </a:r>
            <a:r>
              <a:rPr lang="en-US" sz="2400" b="1" i="1" dirty="0"/>
              <a:t>in vitro </a:t>
            </a:r>
            <a:r>
              <a:rPr lang="en-US" sz="2400" b="1" dirty="0"/>
              <a:t>packaging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i="1" dirty="0" smtClean="0"/>
              <a:t>Transfection:</a:t>
            </a:r>
          </a:p>
          <a:p>
            <a:pPr algn="just"/>
            <a:r>
              <a:rPr lang="en-US" sz="2400" dirty="0"/>
              <a:t>Transfection is equivalent to transformation, the only difference being that phage </a:t>
            </a:r>
            <a:r>
              <a:rPr lang="en-US" sz="2400" dirty="0" smtClean="0"/>
              <a:t>DNA rather </a:t>
            </a:r>
            <a:r>
              <a:rPr lang="en-US" sz="2400" dirty="0"/>
              <a:t>than a plasmid is involved. Just as with a plasmid, the purified phage DNA, </a:t>
            </a:r>
            <a:r>
              <a:rPr lang="en-US" sz="2400" dirty="0" smtClean="0"/>
              <a:t>or recombinant </a:t>
            </a:r>
            <a:r>
              <a:rPr lang="en-US" sz="2400" dirty="0"/>
              <a:t>phage molecule, is mixed with competent </a:t>
            </a:r>
            <a:r>
              <a:rPr lang="en-US" sz="2400" i="1" dirty="0"/>
              <a:t>E. coli </a:t>
            </a:r>
            <a:r>
              <a:rPr lang="en-US" sz="2400" dirty="0"/>
              <a:t>cells and DNA </a:t>
            </a:r>
            <a:r>
              <a:rPr lang="en-US" sz="2400" dirty="0" smtClean="0"/>
              <a:t>uptake induced </a:t>
            </a:r>
            <a:r>
              <a:rPr lang="en-US" sz="2400" dirty="0"/>
              <a:t>by heat shock. </a:t>
            </a:r>
            <a:endParaRPr lang="en-US" sz="2400" dirty="0" smtClean="0"/>
          </a:p>
          <a:p>
            <a:pPr algn="just"/>
            <a:r>
              <a:rPr lang="en-US" sz="2400" dirty="0" smtClean="0"/>
              <a:t>Transfection </a:t>
            </a:r>
            <a:r>
              <a:rPr lang="en-US" sz="2400" dirty="0"/>
              <a:t>is the standard method for introducing the </a:t>
            </a:r>
            <a:r>
              <a:rPr lang="en-US" sz="2400" dirty="0" err="1" smtClean="0"/>
              <a:t>doublestranded</a:t>
            </a:r>
            <a:r>
              <a:rPr lang="en-US" sz="2400" dirty="0" smtClean="0"/>
              <a:t> RF </a:t>
            </a:r>
            <a:r>
              <a:rPr lang="en-US" sz="2400" dirty="0"/>
              <a:t>form of an M13 cloning vector into </a:t>
            </a:r>
            <a:r>
              <a:rPr lang="en-US" sz="2400" i="1" dirty="0"/>
              <a:t>E. coli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6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/>
              <a:t>In vitro </a:t>
            </a:r>
            <a:r>
              <a:rPr lang="en-US" b="1" i="1" dirty="0"/>
              <a:t>packaging of </a:t>
            </a:r>
            <a:r>
              <a:rPr lang="en-US" dirty="0"/>
              <a:t>* </a:t>
            </a:r>
            <a:r>
              <a:rPr lang="en-US" b="1" i="1" dirty="0"/>
              <a:t>cloning </a:t>
            </a:r>
            <a:r>
              <a:rPr lang="en-US" b="1" i="1" dirty="0" smtClean="0"/>
              <a:t>vectors:</a:t>
            </a:r>
          </a:p>
          <a:p>
            <a:pPr algn="just"/>
            <a:r>
              <a:rPr lang="en-US" dirty="0"/>
              <a:t>This may sound difficult but is actually relatively easy to achieve. Packaging </a:t>
            </a:r>
            <a:r>
              <a:rPr lang="en-US" dirty="0" smtClean="0"/>
              <a:t>requires  a </a:t>
            </a:r>
            <a:r>
              <a:rPr lang="en-US" dirty="0"/>
              <a:t>number of different proteins coded by the e genome, but these can be prepared at </a:t>
            </a:r>
            <a:r>
              <a:rPr lang="en-US" dirty="0" smtClean="0"/>
              <a:t>a high </a:t>
            </a:r>
            <a:r>
              <a:rPr lang="en-US" dirty="0"/>
              <a:t>concentration from cells infected with defective e phage strains. </a:t>
            </a:r>
            <a:endParaRPr lang="en-US" dirty="0" smtClean="0"/>
          </a:p>
          <a:p>
            <a:pPr algn="just"/>
            <a:r>
              <a:rPr lang="en-US" dirty="0" smtClean="0"/>
              <a:t>Two </a:t>
            </a:r>
            <a:r>
              <a:rPr lang="en-US" dirty="0"/>
              <a:t>different </a:t>
            </a:r>
            <a:r>
              <a:rPr lang="en-US" dirty="0" smtClean="0"/>
              <a:t>systems are </a:t>
            </a:r>
            <a:r>
              <a:rPr lang="en-US" dirty="0"/>
              <a:t>in use. </a:t>
            </a:r>
            <a:endParaRPr lang="en-US" dirty="0" smtClean="0"/>
          </a:p>
          <a:p>
            <a:pPr algn="just"/>
            <a:r>
              <a:rPr lang="en-US" dirty="0" smtClean="0"/>
              <a:t>With </a:t>
            </a:r>
            <a:r>
              <a:rPr lang="en-US" dirty="0"/>
              <a:t>the single strain system, the defective e phage carries a </a:t>
            </a:r>
            <a:r>
              <a:rPr lang="en-US" dirty="0" smtClean="0"/>
              <a:t>mutation in </a:t>
            </a:r>
            <a:r>
              <a:rPr lang="en-US" dirty="0"/>
              <a:t>the </a:t>
            </a:r>
            <a:r>
              <a:rPr lang="en-US" i="1" dirty="0"/>
              <a:t>cos </a:t>
            </a:r>
            <a:r>
              <a:rPr lang="en-US" dirty="0"/>
              <a:t>sites, so that these are not recognized by the endonuclease that </a:t>
            </a:r>
            <a:r>
              <a:rPr lang="en-US" dirty="0" smtClean="0"/>
              <a:t>normally cleaves the </a:t>
            </a:r>
            <a:r>
              <a:rPr lang="en-US" dirty="0" err="1" smtClean="0"/>
              <a:t>catenanes</a:t>
            </a:r>
            <a:r>
              <a:rPr lang="en-US" dirty="0" smtClean="0"/>
              <a:t> during phage replication .</a:t>
            </a:r>
          </a:p>
          <a:p>
            <a:pPr algn="just"/>
            <a:r>
              <a:rPr lang="en-US" dirty="0" smtClean="0"/>
              <a:t>This means that the defective phage </a:t>
            </a:r>
            <a:r>
              <a:rPr lang="en-US" dirty="0"/>
              <a:t>cannot replicate, though it does direct synthesis of all the proteins needed </a:t>
            </a:r>
            <a:r>
              <a:rPr lang="en-US" dirty="0" smtClean="0"/>
              <a:t>for packaging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proteins accumulate in the bacterium and can be purified from </a:t>
            </a:r>
            <a:r>
              <a:rPr lang="en-US" dirty="0" smtClean="0"/>
              <a:t>cultures of </a:t>
            </a:r>
            <a:r>
              <a:rPr lang="en-US" i="1" dirty="0"/>
              <a:t>E. coli </a:t>
            </a:r>
            <a:r>
              <a:rPr lang="en-US" dirty="0"/>
              <a:t>infected with the mutated </a:t>
            </a:r>
            <a:r>
              <a:rPr lang="en-US" dirty="0" err="1" smtClean="0"/>
              <a:t>Lamda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protein preparation is then used for </a:t>
            </a:r>
            <a:r>
              <a:rPr lang="en-US" i="1" dirty="0"/>
              <a:t>in </a:t>
            </a:r>
            <a:r>
              <a:rPr lang="en-US" i="1" dirty="0" smtClean="0"/>
              <a:t>vitro </a:t>
            </a:r>
            <a:r>
              <a:rPr lang="en-US" dirty="0" smtClean="0"/>
              <a:t>packaging </a:t>
            </a:r>
            <a:r>
              <a:rPr lang="en-US" dirty="0"/>
              <a:t>of recombinant e </a:t>
            </a:r>
            <a:r>
              <a:rPr lang="en-US" dirty="0" smtClean="0"/>
              <a:t>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305800" cy="55165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With the second system two defective e strains are needed. </a:t>
            </a:r>
            <a:endParaRPr lang="en-US" sz="2400" dirty="0" smtClean="0"/>
          </a:p>
          <a:p>
            <a:pPr algn="just"/>
            <a:r>
              <a:rPr lang="en-US" sz="2400" dirty="0" smtClean="0"/>
              <a:t>Both </a:t>
            </a:r>
            <a:r>
              <a:rPr lang="en-US" sz="2400" dirty="0"/>
              <a:t>of these strains </a:t>
            </a:r>
            <a:r>
              <a:rPr lang="en-US" sz="2400" dirty="0" smtClean="0"/>
              <a:t>carry a </a:t>
            </a:r>
            <a:r>
              <a:rPr lang="en-US" sz="2400" dirty="0"/>
              <a:t>mutation in a gene for one of the components of the phage protein coat: with </a:t>
            </a:r>
            <a:r>
              <a:rPr lang="en-US" sz="2400" dirty="0" smtClean="0"/>
              <a:t>one strain </a:t>
            </a:r>
            <a:r>
              <a:rPr lang="en-US" sz="2400" dirty="0"/>
              <a:t>the mutation is in gene </a:t>
            </a:r>
            <a:r>
              <a:rPr lang="en-US" sz="2400" i="1" dirty="0"/>
              <a:t>D</a:t>
            </a:r>
            <a:r>
              <a:rPr lang="en-US" sz="2400" dirty="0"/>
              <a:t>, and with the second strain it is in gene </a:t>
            </a:r>
            <a:r>
              <a:rPr lang="en-US" sz="2400" i="1" dirty="0" smtClean="0"/>
              <a:t>E.</a:t>
            </a:r>
          </a:p>
          <a:p>
            <a:pPr algn="just"/>
            <a:r>
              <a:rPr lang="en-US" sz="2400" dirty="0"/>
              <a:t>Neither strain is able to complete an infection cycle in </a:t>
            </a:r>
            <a:r>
              <a:rPr lang="en-US" sz="2400" i="1" dirty="0"/>
              <a:t>E. coli </a:t>
            </a:r>
            <a:r>
              <a:rPr lang="en-US" sz="2400" dirty="0"/>
              <a:t>because in the absence </a:t>
            </a:r>
            <a:r>
              <a:rPr lang="en-US" sz="2400" dirty="0" smtClean="0"/>
              <a:t>of the </a:t>
            </a:r>
            <a:r>
              <a:rPr lang="en-US" sz="2400" dirty="0"/>
              <a:t>product of the mutated gene the complete capsid structure cannot be made. </a:t>
            </a:r>
            <a:endParaRPr lang="en-US" sz="2400" dirty="0" smtClean="0"/>
          </a:p>
          <a:p>
            <a:pPr algn="just"/>
            <a:r>
              <a:rPr lang="en-US" sz="2400" dirty="0" smtClean="0"/>
              <a:t>Instead the </a:t>
            </a:r>
            <a:r>
              <a:rPr lang="en-US" sz="2400" dirty="0"/>
              <a:t>products of all the other coat protein genes accumulate (Figure 5.11b). </a:t>
            </a:r>
            <a:endParaRPr lang="en-US" sz="2400" dirty="0" smtClean="0"/>
          </a:p>
          <a:p>
            <a:pPr algn="just"/>
            <a:r>
              <a:rPr lang="en-US" sz="2400" dirty="0" smtClean="0"/>
              <a:t>An </a:t>
            </a:r>
            <a:r>
              <a:rPr lang="en-US" sz="2400" i="1" dirty="0"/>
              <a:t>in </a:t>
            </a:r>
            <a:r>
              <a:rPr lang="en-US" sz="2400" i="1" dirty="0" smtClean="0"/>
              <a:t>vitro </a:t>
            </a:r>
            <a:r>
              <a:rPr lang="en-US" sz="2400" dirty="0" smtClean="0"/>
              <a:t>packaging </a:t>
            </a:r>
            <a:r>
              <a:rPr lang="en-US" sz="2400" dirty="0"/>
              <a:t>mix can therefore be prepared by combining lysates of two cultures of </a:t>
            </a:r>
            <a:r>
              <a:rPr lang="en-US" sz="2400" dirty="0" smtClean="0"/>
              <a:t>cells, one </a:t>
            </a:r>
            <a:r>
              <a:rPr lang="en-US" sz="2400" dirty="0"/>
              <a:t>infected with the e </a:t>
            </a:r>
            <a:r>
              <a:rPr lang="en-US" sz="2400" i="1" dirty="0"/>
              <a:t>D</a:t>
            </a:r>
            <a:r>
              <a:rPr lang="en-US" sz="2400" dirty="0"/>
              <a:t>− strain, the other infected with the </a:t>
            </a:r>
            <a:r>
              <a:rPr lang="en-US" sz="2400" i="1" dirty="0"/>
              <a:t>E</a:t>
            </a:r>
            <a:r>
              <a:rPr lang="en-US" sz="2400" dirty="0"/>
              <a:t>− strain. 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5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mixture now contains all the necessary components for </a:t>
            </a:r>
            <a:r>
              <a:rPr lang="en-US" sz="2400" i="1" dirty="0"/>
              <a:t>in vitro </a:t>
            </a:r>
            <a:r>
              <a:rPr lang="en-US" sz="2400" dirty="0"/>
              <a:t>packaging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With </a:t>
            </a:r>
            <a:r>
              <a:rPr lang="en-US" sz="2400" dirty="0"/>
              <a:t>both systems, formation of phage particles is achieved simply by mixing the packaging proteins with e DNA—assembly of the particles occurs automatically in the test tube (Figure 5.11c). </a:t>
            </a:r>
          </a:p>
          <a:p>
            <a:pPr algn="just"/>
            <a:r>
              <a:rPr lang="en-US" sz="2400" dirty="0"/>
              <a:t>The packaged e DNA is then introduced into </a:t>
            </a:r>
            <a:r>
              <a:rPr lang="en-US" sz="2400" i="1" dirty="0"/>
              <a:t>E. coli </a:t>
            </a:r>
            <a:r>
              <a:rPr lang="en-US" sz="2400" dirty="0"/>
              <a:t>cells simply by adding the assembled phages to the bacterial culture and allowing the normal e infective process to take place.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6" t="31151" r="25371" b="6249"/>
          <a:stretch/>
        </p:blipFill>
        <p:spPr bwMode="auto">
          <a:xfrm>
            <a:off x="533400" y="457200"/>
            <a:ext cx="7010400" cy="64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i="1" dirty="0"/>
              <a:t>Phage infection is visualized as plaques on an </a:t>
            </a:r>
            <a:r>
              <a:rPr lang="en-US" sz="3200" b="1" i="1" dirty="0" smtClean="0"/>
              <a:t>agar medium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5" t="44444" r="27045" b="12311"/>
          <a:stretch/>
        </p:blipFill>
        <p:spPr bwMode="auto">
          <a:xfrm>
            <a:off x="1143000" y="1295400"/>
            <a:ext cx="7467600" cy="542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Identification of recombinant phages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A variety of ways of distinguishing recombinant plaques have been devised, the </a:t>
            </a:r>
            <a:r>
              <a:rPr lang="en-US" sz="2400" dirty="0" smtClean="0"/>
              <a:t>following being </a:t>
            </a:r>
            <a:r>
              <a:rPr lang="en-US" sz="2400" dirty="0"/>
              <a:t>the </a:t>
            </a:r>
            <a:r>
              <a:rPr lang="en-US" sz="2400" dirty="0" smtClean="0"/>
              <a:t>most important.</a:t>
            </a:r>
          </a:p>
          <a:p>
            <a:pPr algn="just"/>
            <a:r>
              <a:rPr lang="en-US" sz="2400" b="1" i="1" dirty="0" smtClean="0"/>
              <a:t>Insertional </a:t>
            </a:r>
            <a:r>
              <a:rPr lang="en-US" sz="2400" b="1" i="1" dirty="0"/>
              <a:t>inactivation of a </a:t>
            </a:r>
            <a:r>
              <a:rPr lang="en-US" sz="2400" b="1" dirty="0" err="1"/>
              <a:t>lacZ</a:t>
            </a:r>
            <a:r>
              <a:rPr lang="en-US" sz="2400" dirty="0"/>
              <a:t>′ </a:t>
            </a:r>
            <a:r>
              <a:rPr lang="en-US" sz="2400" b="1" i="1" dirty="0"/>
              <a:t>gene carried by </a:t>
            </a:r>
            <a:r>
              <a:rPr lang="en-US" sz="2400" b="1" i="1" dirty="0" smtClean="0"/>
              <a:t>the phage </a:t>
            </a:r>
            <a:r>
              <a:rPr lang="en-US" sz="2400" b="1" i="1" dirty="0"/>
              <a:t>vector</a:t>
            </a:r>
          </a:p>
          <a:p>
            <a:pPr algn="just"/>
            <a:r>
              <a:rPr lang="en-US" sz="2400" dirty="0"/>
              <a:t>All M13 cloning </a:t>
            </a:r>
            <a:r>
              <a:rPr lang="en-US" sz="2400" dirty="0" smtClean="0"/>
              <a:t>vectors, as </a:t>
            </a:r>
            <a:r>
              <a:rPr lang="en-US" sz="2400" dirty="0"/>
              <a:t>well as several e vectors, carry a copy of the </a:t>
            </a:r>
            <a:r>
              <a:rPr lang="en-US" sz="2400" i="1" dirty="0" err="1" smtClean="0"/>
              <a:t>lacZ</a:t>
            </a:r>
            <a:r>
              <a:rPr lang="en-US" sz="2400" dirty="0" smtClean="0"/>
              <a:t>′ gene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Insertion </a:t>
            </a:r>
            <a:r>
              <a:rPr lang="en-US" sz="2400" dirty="0"/>
              <a:t>of new DNA into this gene inactivates b-galactosidase synthesis, </a:t>
            </a:r>
            <a:r>
              <a:rPr lang="en-US" sz="2400" dirty="0" smtClean="0"/>
              <a:t>just as </a:t>
            </a:r>
            <a:r>
              <a:rPr lang="en-US" sz="2400" dirty="0"/>
              <a:t>with the plasmid vector pUC8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Recombinants </a:t>
            </a:r>
            <a:r>
              <a:rPr lang="en-US" sz="2400" dirty="0"/>
              <a:t>are distinguished by plating cells </a:t>
            </a:r>
            <a:r>
              <a:rPr lang="en-US" sz="2400" dirty="0" smtClean="0"/>
              <a:t>onto X-gal </a:t>
            </a:r>
            <a:r>
              <a:rPr lang="en-US" sz="2400" dirty="0"/>
              <a:t>agar: plaques comprising normal phages are blue; recombinant plaques are </a:t>
            </a:r>
            <a:r>
              <a:rPr lang="en-US" sz="2400" dirty="0" smtClean="0"/>
              <a:t>clear.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9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Transformation</a:t>
            </a:r>
            <a:r>
              <a:rPr lang="en-US" sz="3600" b="1" dirty="0"/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Most species of bacteria are able to take up DNA molecules from the medium in which </a:t>
            </a:r>
            <a:r>
              <a:rPr lang="en-US" dirty="0" smtClean="0"/>
              <a:t>they grow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Often </a:t>
            </a:r>
            <a:r>
              <a:rPr lang="en-US" dirty="0"/>
              <a:t>a DNA molecule taken up in this way will be degraded, but occasionally </a:t>
            </a:r>
            <a:r>
              <a:rPr lang="en-US" dirty="0" smtClean="0"/>
              <a:t>it is </a:t>
            </a:r>
            <a:r>
              <a:rPr lang="en-US" dirty="0"/>
              <a:t>able to survive and replicate in the host cell.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particular this happens if the </a:t>
            </a:r>
            <a:r>
              <a:rPr lang="en-US" dirty="0" smtClean="0"/>
              <a:t>DNA molecule </a:t>
            </a:r>
            <a:r>
              <a:rPr lang="en-US" dirty="0"/>
              <a:t>is a plasmid with an origin of replication recognized by the host.</a:t>
            </a:r>
          </a:p>
        </p:txBody>
      </p:sp>
    </p:spTree>
    <p:extLst>
      <p:ext uri="{BB962C8B-B14F-4D97-AF65-F5344CB8AC3E}">
        <p14:creationId xmlns:p14="http://schemas.microsoft.com/office/powerpoint/2010/main" val="39440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/>
              <a:t>Insertional inactivation of the </a:t>
            </a:r>
            <a:r>
              <a:rPr lang="en-US" sz="2400" dirty="0"/>
              <a:t> </a:t>
            </a:r>
            <a:r>
              <a:rPr lang="en-US" sz="2400" dirty="0" err="1" smtClean="0"/>
              <a:t>lamda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c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i="1" dirty="0"/>
              <a:t>gene</a:t>
            </a:r>
          </a:p>
          <a:p>
            <a:pPr algn="just"/>
            <a:r>
              <a:rPr lang="en-US" sz="2400" dirty="0"/>
              <a:t>Several types of e cloning vector have unique restriction sites in the </a:t>
            </a:r>
            <a:r>
              <a:rPr lang="en-US" sz="2400" i="1" dirty="0" err="1"/>
              <a:t>c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gene.</a:t>
            </a:r>
          </a:p>
          <a:p>
            <a:pPr algn="just"/>
            <a:r>
              <a:rPr lang="en-US" sz="2400" dirty="0" smtClean="0"/>
              <a:t>Insertional </a:t>
            </a:r>
            <a:r>
              <a:rPr lang="en-US" sz="2400" dirty="0"/>
              <a:t>inactivation of this gene causes a change in </a:t>
            </a:r>
            <a:r>
              <a:rPr lang="en-US" sz="2400" dirty="0" smtClean="0"/>
              <a:t>plaque morphology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Normal </a:t>
            </a:r>
            <a:r>
              <a:rPr lang="en-US" sz="2400" dirty="0"/>
              <a:t>plaques appear “turbid”, whereas recombinants with a </a:t>
            </a:r>
            <a:r>
              <a:rPr lang="en-US" sz="2400" dirty="0" smtClean="0"/>
              <a:t>disrupted </a:t>
            </a:r>
            <a:r>
              <a:rPr lang="en-US" sz="2400" i="1" dirty="0" err="1" smtClean="0"/>
              <a:t>c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gene are “clear</a:t>
            </a:r>
            <a:r>
              <a:rPr lang="en-US" sz="2400" dirty="0" smtClean="0"/>
              <a:t>”. </a:t>
            </a:r>
            <a:r>
              <a:rPr lang="en-US" sz="2400" dirty="0"/>
              <a:t>The difference is readily apparent to the experienced eye.</a:t>
            </a:r>
          </a:p>
        </p:txBody>
      </p:sp>
    </p:spTree>
    <p:extLst>
      <p:ext uri="{BB962C8B-B14F-4D97-AF65-F5344CB8AC3E}">
        <p14:creationId xmlns:p14="http://schemas.microsoft.com/office/powerpoint/2010/main" val="1280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7" t="28373" r="23252" b="35814"/>
          <a:stretch/>
        </p:blipFill>
        <p:spPr bwMode="auto">
          <a:xfrm>
            <a:off x="1524000" y="1676400"/>
            <a:ext cx="702137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/>
              <a:t>Selection on the basis of </a:t>
            </a:r>
            <a:r>
              <a:rPr lang="en-US" sz="2800" b="1" dirty="0"/>
              <a:t> </a:t>
            </a:r>
            <a:r>
              <a:rPr lang="en-US" sz="2800" b="1" dirty="0" err="1"/>
              <a:t>Lamda</a:t>
            </a:r>
            <a:r>
              <a:rPr lang="en-US" sz="2800" b="1" dirty="0"/>
              <a:t> </a:t>
            </a:r>
            <a:r>
              <a:rPr lang="en-US" sz="2800" b="1" i="1" dirty="0"/>
              <a:t>genome size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e packaging system, which assembles the mature phage particles, can only </a:t>
            </a:r>
            <a:r>
              <a:rPr lang="en-US" dirty="0" smtClean="0"/>
              <a:t>insert DNA </a:t>
            </a:r>
            <a:r>
              <a:rPr lang="en-US" dirty="0"/>
              <a:t>molecules of between 37 and 52 kb into the head structure. </a:t>
            </a:r>
            <a:endParaRPr lang="en-US" dirty="0" smtClean="0"/>
          </a:p>
          <a:p>
            <a:pPr algn="just"/>
            <a:r>
              <a:rPr lang="en-US" dirty="0" smtClean="0"/>
              <a:t>Anything </a:t>
            </a:r>
            <a:r>
              <a:rPr lang="en-US" dirty="0"/>
              <a:t>less </a:t>
            </a:r>
            <a:r>
              <a:rPr lang="en-US" dirty="0" smtClean="0"/>
              <a:t>than 37 </a:t>
            </a:r>
            <a:r>
              <a:rPr lang="en-US" dirty="0"/>
              <a:t>kb is not packaged. </a:t>
            </a:r>
            <a:endParaRPr lang="en-US" dirty="0" smtClean="0"/>
          </a:p>
          <a:p>
            <a:pPr algn="just"/>
            <a:r>
              <a:rPr lang="en-US" dirty="0" smtClean="0"/>
              <a:t>Many </a:t>
            </a:r>
            <a:r>
              <a:rPr lang="en-US" dirty="0" err="1"/>
              <a:t>Lamda</a:t>
            </a:r>
            <a:r>
              <a:rPr lang="en-US" dirty="0" smtClean="0"/>
              <a:t> </a:t>
            </a:r>
            <a:r>
              <a:rPr lang="en-US" dirty="0"/>
              <a:t>vectors have been constructed by deleting large </a:t>
            </a:r>
            <a:r>
              <a:rPr lang="en-US" dirty="0" smtClean="0"/>
              <a:t>segments of </a:t>
            </a:r>
            <a:r>
              <a:rPr lang="en-US" dirty="0"/>
              <a:t>the </a:t>
            </a:r>
            <a:r>
              <a:rPr lang="en-US" dirty="0" err="1"/>
              <a:t>Lamda</a:t>
            </a:r>
            <a:r>
              <a:rPr lang="en-US" dirty="0" smtClean="0"/>
              <a:t> </a:t>
            </a:r>
            <a:r>
              <a:rPr lang="en-US" dirty="0"/>
              <a:t>DNA molecule </a:t>
            </a:r>
            <a:r>
              <a:rPr lang="en-US" dirty="0" smtClean="0"/>
              <a:t>and </a:t>
            </a:r>
            <a:r>
              <a:rPr lang="en-US" dirty="0"/>
              <a:t>so are less than 37 kb in length. </a:t>
            </a:r>
            <a:endParaRPr lang="en-US" dirty="0" smtClean="0"/>
          </a:p>
          <a:p>
            <a:pPr algn="just"/>
            <a:r>
              <a:rPr lang="en-US" dirty="0" smtClean="0"/>
              <a:t>These </a:t>
            </a:r>
            <a:r>
              <a:rPr lang="en-US" dirty="0"/>
              <a:t>can only </a:t>
            </a:r>
            <a:r>
              <a:rPr lang="en-US" dirty="0" smtClean="0"/>
              <a:t>be packaged </a:t>
            </a:r>
            <a:r>
              <a:rPr lang="en-US" dirty="0"/>
              <a:t>into mature phage particles after extra DNA has been inserted, bringing </a:t>
            </a:r>
            <a:r>
              <a:rPr lang="en-US" dirty="0" smtClean="0"/>
              <a:t>the total </a:t>
            </a:r>
            <a:r>
              <a:rPr lang="en-US" dirty="0"/>
              <a:t>genome size up to 37 kb or </a:t>
            </a:r>
            <a:r>
              <a:rPr lang="en-US" dirty="0" smtClean="0"/>
              <a:t>more.</a:t>
            </a:r>
          </a:p>
          <a:p>
            <a:pPr algn="just"/>
            <a:r>
              <a:rPr lang="en-US" dirty="0" smtClean="0"/>
              <a:t>Therefore</a:t>
            </a:r>
            <a:r>
              <a:rPr lang="en-US" dirty="0"/>
              <a:t>, with these vectors </a:t>
            </a:r>
            <a:r>
              <a:rPr lang="en-US" dirty="0" smtClean="0"/>
              <a:t>only recombinant </a:t>
            </a:r>
            <a:r>
              <a:rPr lang="en-US" dirty="0"/>
              <a:t>phages are able to replicate.</a:t>
            </a:r>
          </a:p>
        </p:txBody>
      </p:sp>
    </p:spTree>
    <p:extLst>
      <p:ext uri="{BB962C8B-B14F-4D97-AF65-F5344CB8AC3E}">
        <p14:creationId xmlns:p14="http://schemas.microsoft.com/office/powerpoint/2010/main" val="36192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i="1" dirty="0"/>
              <a:t>Not all species of bacteria are equally efficient </a:t>
            </a:r>
            <a:r>
              <a:rPr lang="en-US" sz="2400" b="1" i="1" dirty="0" smtClean="0"/>
              <a:t>at DNA </a:t>
            </a:r>
            <a:r>
              <a:rPr lang="en-US" sz="2400" b="1" i="1" dirty="0"/>
              <a:t>uptake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In nature, transformation is probably not a major process by which bacteria </a:t>
            </a:r>
            <a:r>
              <a:rPr lang="en-US" dirty="0" smtClean="0"/>
              <a:t>obtain genetic </a:t>
            </a:r>
            <a:r>
              <a:rPr lang="en-US" dirty="0"/>
              <a:t>information.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is reflected by the fact that in the laboratory only a few </a:t>
            </a:r>
            <a:r>
              <a:rPr lang="en-US" dirty="0" smtClean="0"/>
              <a:t>species (notably </a:t>
            </a:r>
            <a:r>
              <a:rPr lang="en-US" dirty="0"/>
              <a:t>members of the genera </a:t>
            </a:r>
            <a:r>
              <a:rPr lang="en-US" i="1" dirty="0"/>
              <a:t>Bacillus </a:t>
            </a:r>
            <a:r>
              <a:rPr lang="en-US" dirty="0"/>
              <a:t>and </a:t>
            </a:r>
            <a:r>
              <a:rPr lang="en-US" i="1" dirty="0"/>
              <a:t>Streptococcus</a:t>
            </a:r>
            <a:r>
              <a:rPr lang="en-US" dirty="0"/>
              <a:t>) can be transformed with ease.</a:t>
            </a:r>
          </a:p>
          <a:p>
            <a:pPr algn="just"/>
            <a:r>
              <a:rPr lang="en-US" dirty="0"/>
              <a:t>Close study of these organisms has revealed that they possess sophisticated </a:t>
            </a:r>
            <a:r>
              <a:rPr lang="en-US" dirty="0" smtClean="0"/>
              <a:t>mechanisms for </a:t>
            </a:r>
            <a:r>
              <a:rPr lang="en-US" dirty="0"/>
              <a:t>DNA binding and uptake.</a:t>
            </a:r>
          </a:p>
        </p:txBody>
      </p:sp>
    </p:spTree>
    <p:extLst>
      <p:ext uri="{BB962C8B-B14F-4D97-AF65-F5344CB8AC3E}">
        <p14:creationId xmlns:p14="http://schemas.microsoft.com/office/powerpoint/2010/main" val="28351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Most species of bacteria, including </a:t>
            </a:r>
            <a:r>
              <a:rPr lang="en-US" i="1" dirty="0"/>
              <a:t>E. coli</a:t>
            </a:r>
            <a:r>
              <a:rPr lang="en-US" dirty="0"/>
              <a:t>, take up only limited amounts of </a:t>
            </a:r>
            <a:r>
              <a:rPr lang="en-US" dirty="0" smtClean="0"/>
              <a:t>DNA under </a:t>
            </a:r>
            <a:r>
              <a:rPr lang="en-US" dirty="0"/>
              <a:t>normal circumstances.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order to transform these species efficiently, the </a:t>
            </a:r>
            <a:r>
              <a:rPr lang="en-US" dirty="0" smtClean="0"/>
              <a:t>bacteria have </a:t>
            </a:r>
            <a:r>
              <a:rPr lang="en-US" dirty="0"/>
              <a:t>to undergo some form of physical and/or chemical treatment that enhances </a:t>
            </a:r>
            <a:r>
              <a:rPr lang="en-US" dirty="0" smtClean="0"/>
              <a:t>their ability </a:t>
            </a:r>
            <a:r>
              <a:rPr lang="en-US" dirty="0"/>
              <a:t>to take up DNA. </a:t>
            </a:r>
            <a:endParaRPr lang="en-US" dirty="0" smtClean="0"/>
          </a:p>
          <a:p>
            <a:pPr algn="just"/>
            <a:r>
              <a:rPr lang="en-US" dirty="0" smtClean="0"/>
              <a:t>Cells </a:t>
            </a:r>
            <a:r>
              <a:rPr lang="en-US" dirty="0"/>
              <a:t>that have undergone this treatment are said to be </a:t>
            </a:r>
            <a:r>
              <a:rPr lang="en-US" b="1" dirty="0"/>
              <a:t>competent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/>
              <a:t>Preparation of competent </a:t>
            </a:r>
            <a:r>
              <a:rPr lang="en-US" sz="3600" b="1" dirty="0"/>
              <a:t>E. coli </a:t>
            </a:r>
            <a:r>
              <a:rPr lang="en-US" sz="3600" b="1" i="1" dirty="0"/>
              <a:t>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As with many breakthroughs in recombinant DNA technology, the key development </a:t>
            </a:r>
            <a:r>
              <a:rPr lang="en-US" dirty="0" smtClean="0"/>
              <a:t>as far </a:t>
            </a:r>
            <a:r>
              <a:rPr lang="en-US" dirty="0"/>
              <a:t>as transformation is concerned occurred in the early 1970s, when it was </a:t>
            </a:r>
            <a:r>
              <a:rPr lang="en-US" dirty="0" smtClean="0"/>
              <a:t>observed that </a:t>
            </a:r>
            <a:r>
              <a:rPr lang="en-US" i="1" dirty="0"/>
              <a:t>E. coli </a:t>
            </a:r>
            <a:r>
              <a:rPr lang="en-US" dirty="0"/>
              <a:t>cells that had been soaked in an ice cold salt solution were more </a:t>
            </a:r>
            <a:r>
              <a:rPr lang="en-US" dirty="0" smtClean="0"/>
              <a:t>efficient at </a:t>
            </a:r>
            <a:r>
              <a:rPr lang="en-US" dirty="0"/>
              <a:t>DNA uptake than </a:t>
            </a:r>
            <a:r>
              <a:rPr lang="en-US" dirty="0" err="1"/>
              <a:t>unsoaked</a:t>
            </a:r>
            <a:r>
              <a:rPr lang="en-US" dirty="0"/>
              <a:t> cells.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solution of 50 </a:t>
            </a:r>
            <a:r>
              <a:rPr lang="en-US" dirty="0" err="1"/>
              <a:t>mM</a:t>
            </a:r>
            <a:r>
              <a:rPr lang="en-US" dirty="0"/>
              <a:t> calcium chloride (CaCl2) </a:t>
            </a:r>
            <a:r>
              <a:rPr lang="en-US" dirty="0" smtClean="0"/>
              <a:t>is traditionally </a:t>
            </a:r>
            <a:r>
              <a:rPr lang="en-US" dirty="0"/>
              <a:t>used, although other salts, notably rubidium chloride, are also effective.</a:t>
            </a:r>
          </a:p>
        </p:txBody>
      </p:sp>
    </p:spTree>
    <p:extLst>
      <p:ext uri="{BB962C8B-B14F-4D97-AF65-F5344CB8AC3E}">
        <p14:creationId xmlns:p14="http://schemas.microsoft.com/office/powerpoint/2010/main" val="14780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Exactly why this treatment works is not understood. </a:t>
            </a:r>
            <a:endParaRPr lang="en-US" dirty="0" smtClean="0"/>
          </a:p>
          <a:p>
            <a:pPr algn="just"/>
            <a:r>
              <a:rPr lang="en-US" dirty="0" smtClean="0"/>
              <a:t>Possibly </a:t>
            </a:r>
            <a:r>
              <a:rPr lang="en-US" dirty="0"/>
              <a:t>CaCl2 causes the </a:t>
            </a:r>
            <a:r>
              <a:rPr lang="en-US" dirty="0" smtClean="0"/>
              <a:t>DNA to </a:t>
            </a:r>
            <a:r>
              <a:rPr lang="en-US" dirty="0"/>
              <a:t>precipitate onto the outside of the cells, or perhaps the salt is responsible for </a:t>
            </a:r>
            <a:r>
              <a:rPr lang="en-US" dirty="0" smtClean="0"/>
              <a:t>some kind </a:t>
            </a:r>
            <a:r>
              <a:rPr lang="en-US" dirty="0"/>
              <a:t>of change in the cell wall that improves DNA binding.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any case, soaking </a:t>
            </a:r>
            <a:r>
              <a:rPr lang="en-US" dirty="0" smtClean="0"/>
              <a:t>in CaCl2 </a:t>
            </a:r>
            <a:r>
              <a:rPr lang="en-US" dirty="0"/>
              <a:t>affects only DNA binding, and not the actual uptake into the cell. </a:t>
            </a:r>
            <a:endParaRPr lang="en-US" dirty="0" smtClean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DNA </a:t>
            </a:r>
            <a:r>
              <a:rPr lang="en-US" dirty="0" smtClean="0"/>
              <a:t>is added </a:t>
            </a:r>
            <a:r>
              <a:rPr lang="en-US" dirty="0"/>
              <a:t>to treated cells, it remains attached to the cell exterior, and is not at this </a:t>
            </a:r>
            <a:r>
              <a:rPr lang="en-US" dirty="0" smtClean="0"/>
              <a:t>stage transported </a:t>
            </a:r>
            <a:r>
              <a:rPr lang="en-US" dirty="0"/>
              <a:t>into the </a:t>
            </a:r>
            <a:r>
              <a:rPr lang="en-US" dirty="0" smtClean="0"/>
              <a:t>cytoplasm.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actual movement of DNA into </a:t>
            </a:r>
            <a:r>
              <a:rPr lang="en-US" dirty="0" smtClean="0"/>
              <a:t>competent cells </a:t>
            </a:r>
            <a:r>
              <a:rPr lang="en-US" dirty="0"/>
              <a:t>is stimulated by briefly raising the temperature to 42°C. </a:t>
            </a:r>
            <a:endParaRPr lang="en-US" dirty="0" smtClean="0"/>
          </a:p>
          <a:p>
            <a:pPr algn="just"/>
            <a:r>
              <a:rPr lang="en-US" dirty="0" smtClean="0"/>
              <a:t>Once </a:t>
            </a:r>
            <a:r>
              <a:rPr lang="en-US" dirty="0"/>
              <a:t>again, </a:t>
            </a:r>
            <a:r>
              <a:rPr lang="en-US" dirty="0" smtClean="0"/>
              <a:t>the exact </a:t>
            </a:r>
            <a:r>
              <a:rPr lang="en-US" dirty="0"/>
              <a:t>reason why this heat shock is effective is not understood.</a:t>
            </a:r>
          </a:p>
        </p:txBody>
      </p:sp>
    </p:spTree>
    <p:extLst>
      <p:ext uri="{BB962C8B-B14F-4D97-AF65-F5344CB8AC3E}">
        <p14:creationId xmlns:p14="http://schemas.microsoft.com/office/powerpoint/2010/main" val="882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6" t="22193" r="20230" b="49644"/>
          <a:stretch/>
        </p:blipFill>
        <p:spPr bwMode="auto">
          <a:xfrm>
            <a:off x="533400" y="1600200"/>
            <a:ext cx="746180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3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Selection for transformed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Uptake and stable retention of a plasmid is usually detected by looking for </a:t>
            </a:r>
            <a:r>
              <a:rPr lang="en-US" dirty="0" smtClean="0"/>
              <a:t>expression of </a:t>
            </a:r>
            <a:r>
              <a:rPr lang="en-US" dirty="0"/>
              <a:t>the genes carried by the plasmid.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/>
              <a:t>E. coli </a:t>
            </a:r>
            <a:r>
              <a:rPr lang="en-US" dirty="0"/>
              <a:t>cells are </a:t>
            </a:r>
            <a:r>
              <a:rPr lang="en-US" dirty="0" smtClean="0"/>
              <a:t>normally sensitive </a:t>
            </a:r>
            <a:r>
              <a:rPr lang="en-US" dirty="0"/>
              <a:t>to the growth inhibitory effects of the antibiotics ampicillin and tetracycline.</a:t>
            </a:r>
          </a:p>
          <a:p>
            <a:pPr algn="just"/>
            <a:r>
              <a:rPr lang="en-US" dirty="0"/>
              <a:t>However, cells that contain the plasmid </a:t>
            </a:r>
            <a:r>
              <a:rPr lang="en-US" dirty="0" smtClean="0"/>
              <a:t>are </a:t>
            </a:r>
            <a:r>
              <a:rPr lang="en-US" dirty="0"/>
              <a:t>resistant to these antibiotics.</a:t>
            </a:r>
          </a:p>
          <a:p>
            <a:pPr algn="just"/>
            <a:r>
              <a:rPr lang="en-US" dirty="0"/>
              <a:t>This is because pBR322 carries two sets of genes, one gene that codes for a </a:t>
            </a:r>
            <a:r>
              <a:rPr lang="en-US" dirty="0" smtClean="0"/>
              <a:t>b-lactamase enzyme </a:t>
            </a:r>
            <a:r>
              <a:rPr lang="en-US" dirty="0"/>
              <a:t>that modifies ampicillin into a form that is non-toxic to the bacterium, </a:t>
            </a:r>
            <a:endParaRPr lang="en-US" dirty="0" smtClean="0"/>
          </a:p>
          <a:p>
            <a:pPr algn="just"/>
            <a:r>
              <a:rPr lang="en-US" dirty="0" smtClean="0"/>
              <a:t>and a second </a:t>
            </a:r>
            <a:r>
              <a:rPr lang="en-US" dirty="0"/>
              <a:t>set of genes that code for enzymes that detoxify tetracycline. </a:t>
            </a:r>
          </a:p>
        </p:txBody>
      </p:sp>
    </p:spTree>
    <p:extLst>
      <p:ext uri="{BB962C8B-B14F-4D97-AF65-F5344CB8AC3E}">
        <p14:creationId xmlns:p14="http://schemas.microsoft.com/office/powerpoint/2010/main" val="13075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After a </a:t>
            </a:r>
            <a:r>
              <a:rPr lang="en-US" dirty="0" smtClean="0"/>
              <a:t>transformation experiment </a:t>
            </a:r>
            <a:r>
              <a:rPr lang="en-US" dirty="0"/>
              <a:t>with pBR322, only those </a:t>
            </a:r>
            <a:r>
              <a:rPr lang="en-US" i="1" dirty="0"/>
              <a:t>E. coli </a:t>
            </a:r>
            <a:r>
              <a:rPr lang="en-US" dirty="0"/>
              <a:t>cells that have taken up a </a:t>
            </a:r>
            <a:r>
              <a:rPr lang="en-US" dirty="0" smtClean="0"/>
              <a:t>plasmid are </a:t>
            </a:r>
            <a:r>
              <a:rPr lang="en-US" i="1" dirty="0" err="1"/>
              <a:t>ampRtetR</a:t>
            </a:r>
            <a:r>
              <a:rPr lang="en-US" i="1" dirty="0"/>
              <a:t> </a:t>
            </a:r>
            <a:r>
              <a:rPr lang="en-US" dirty="0"/>
              <a:t>and able to form colonies on an agar medium that contains ampicillin </a:t>
            </a:r>
            <a:r>
              <a:rPr lang="en-US" dirty="0" smtClean="0"/>
              <a:t>or tetracycline non-</a:t>
            </a:r>
            <a:r>
              <a:rPr lang="en-US" dirty="0" err="1" smtClean="0"/>
              <a:t>transformants</a:t>
            </a:r>
            <a:r>
              <a:rPr lang="en-US" dirty="0"/>
              <a:t>, which are still </a:t>
            </a:r>
            <a:r>
              <a:rPr lang="en-US" i="1" dirty="0" err="1"/>
              <a:t>ampStetS</a:t>
            </a:r>
            <a:r>
              <a:rPr lang="en-US" dirty="0"/>
              <a:t>, do not </a:t>
            </a:r>
            <a:r>
              <a:rPr lang="en-US" dirty="0" smtClean="0"/>
              <a:t>produce colonies </a:t>
            </a:r>
            <a:r>
              <a:rPr lang="en-US" dirty="0"/>
              <a:t>on the selective medium. </a:t>
            </a:r>
            <a:endParaRPr lang="en-US" dirty="0" smtClean="0"/>
          </a:p>
          <a:p>
            <a:pPr algn="just"/>
            <a:r>
              <a:rPr lang="en-US" dirty="0" err="1" smtClean="0"/>
              <a:t>Transformants</a:t>
            </a:r>
            <a:r>
              <a:rPr lang="en-US" dirty="0" smtClean="0"/>
              <a:t> </a:t>
            </a:r>
            <a:r>
              <a:rPr lang="en-US" dirty="0"/>
              <a:t>and non-</a:t>
            </a:r>
            <a:r>
              <a:rPr lang="en-US" dirty="0" err="1"/>
              <a:t>transformants</a:t>
            </a:r>
            <a:r>
              <a:rPr lang="en-US" dirty="0"/>
              <a:t> are </a:t>
            </a:r>
            <a:r>
              <a:rPr lang="en-US" dirty="0" smtClean="0"/>
              <a:t>therefore easily </a:t>
            </a:r>
            <a:r>
              <a:rPr lang="en-US" dirty="0"/>
              <a:t>distinguished.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529</TotalTime>
  <Words>1346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Transformation</vt:lpstr>
      <vt:lpstr>Transformation:</vt:lpstr>
      <vt:lpstr>Not all species of bacteria are equally efficient at DNA uptake</vt:lpstr>
      <vt:lpstr>PowerPoint Presentation</vt:lpstr>
      <vt:lpstr>Preparation of competent E. coli cells</vt:lpstr>
      <vt:lpstr>PowerPoint Presentation</vt:lpstr>
      <vt:lpstr>PowerPoint Presentation</vt:lpstr>
      <vt:lpstr>Selection for transformed cells</vt:lpstr>
      <vt:lpstr>PowerPoint Presentation</vt:lpstr>
      <vt:lpstr>Recombinant selection with pBR322—insertional inactivation of an antibiotic resistance gene</vt:lpstr>
      <vt:lpstr>Insertional inactivation does not always involve antibiotic resistance</vt:lpstr>
      <vt:lpstr>PowerPoint Presentation</vt:lpstr>
      <vt:lpstr>Introduction of phage DNA into bacterial cells</vt:lpstr>
      <vt:lpstr>PowerPoint Presentation</vt:lpstr>
      <vt:lpstr>PowerPoint Presentation</vt:lpstr>
      <vt:lpstr>PowerPoint Presentation</vt:lpstr>
      <vt:lpstr>PowerPoint Presentation</vt:lpstr>
      <vt:lpstr>Phage infection is visualized as plaques on an agar medium</vt:lpstr>
      <vt:lpstr>Identification of recombinant phages</vt:lpstr>
      <vt:lpstr>PowerPoint Presentation</vt:lpstr>
      <vt:lpstr>PowerPoint Presentation</vt:lpstr>
      <vt:lpstr> Selection on the basis of  Lamda genome size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</dc:title>
  <dc:creator>hp 15p</dc:creator>
  <cp:lastModifiedBy>hp 15p</cp:lastModifiedBy>
  <cp:revision>10</cp:revision>
  <dcterms:created xsi:type="dcterms:W3CDTF">2006-08-16T00:00:00Z</dcterms:created>
  <dcterms:modified xsi:type="dcterms:W3CDTF">2020-04-14T08:14:53Z</dcterms:modified>
</cp:coreProperties>
</file>